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71" r:id="rId13"/>
    <p:sldId id="272" r:id="rId14"/>
    <p:sldId id="273" r:id="rId15"/>
    <p:sldId id="274" r:id="rId16"/>
    <p:sldId id="269" r:id="rId17"/>
    <p:sldId id="270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80" d="100"/>
          <a:sy n="80" d="100"/>
        </p:scale>
        <p:origin x="408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058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10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728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34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574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910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64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50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59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888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414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1057-C588-4E7B-9E03-B819D01BDF27}" type="datetimeFigureOut">
              <a:rPr lang="en-AU" smtClean="0"/>
              <a:t>12/10/2014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4856B-C1BD-4AF5-9D3E-072D5103A2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536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515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097" cy="68580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7640053" y="1179095"/>
            <a:ext cx="1215189" cy="36094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855242" y="122363"/>
            <a:ext cx="3320718" cy="6591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Sea Wall:</a:t>
            </a:r>
            <a:r>
              <a:rPr lang="en-AU" sz="4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Solid wall built  to prevent the ocean from damaging infrastructure during storms.</a:t>
            </a:r>
            <a:endParaRPr lang="en-AU" sz="6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806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1" y="-65613"/>
            <a:ext cx="6316578" cy="70204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42211" y="1732547"/>
            <a:ext cx="6316578" cy="5125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2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1" y="-65613"/>
            <a:ext cx="6316578" cy="70204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2211" y="3429000"/>
            <a:ext cx="6316578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978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1" y="-65613"/>
            <a:ext cx="6316578" cy="70204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42211" y="5221705"/>
            <a:ext cx="6316578" cy="1636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1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1" y="-65613"/>
            <a:ext cx="6316578" cy="702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48128"/>
            <a:ext cx="6812326" cy="675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5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3465095" y="1155032"/>
            <a:ext cx="1768642" cy="30921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33737" y="338921"/>
            <a:ext cx="687003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Rip Rap:</a:t>
            </a:r>
            <a:r>
              <a:rPr lang="en-AU" sz="4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Irregular shaped, randomly dumped large rocks absorb wave energy and prevent storm damage.</a:t>
            </a:r>
            <a:endParaRPr lang="en-AU" sz="6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22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17309" cy="3513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447792" y="96256"/>
            <a:ext cx="68700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Groyne:</a:t>
            </a:r>
            <a:r>
              <a:rPr lang="en-AU" sz="4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A short barrier to intercept the movement of sand through Longshore Drift.</a:t>
            </a:r>
            <a:endParaRPr lang="en-AU" sz="6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9767"/>
            <a:ext cx="5211542" cy="3898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5" name="Straight Arrow Connector 4"/>
          <p:cNvCxnSpPr/>
          <p:nvPr/>
        </p:nvCxnSpPr>
        <p:spPr>
          <a:xfrm flipH="1">
            <a:off x="2021305" y="1179094"/>
            <a:ext cx="3426487" cy="57751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669307" y="1347537"/>
            <a:ext cx="1778485" cy="31041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544" y="2795492"/>
            <a:ext cx="5224172" cy="39181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955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-12032"/>
            <a:ext cx="1231782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Dune management:</a:t>
            </a:r>
            <a:r>
              <a:rPr lang="en-AU" sz="4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Over development at West Beach caused serious erosion to occur. </a:t>
            </a:r>
            <a:endParaRPr lang="en-AU" sz="6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2177"/>
            <a:ext cx="6833937" cy="45958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35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834474" y="276252"/>
            <a:ext cx="9976400" cy="6400772"/>
            <a:chOff x="834474" y="276252"/>
            <a:chExt cx="9976400" cy="6400772"/>
          </a:xfrm>
        </p:grpSpPr>
        <p:grpSp>
          <p:nvGrpSpPr>
            <p:cNvPr id="25" name="Group 24"/>
            <p:cNvGrpSpPr/>
            <p:nvPr/>
          </p:nvGrpSpPr>
          <p:grpSpPr>
            <a:xfrm>
              <a:off x="3712191" y="276252"/>
              <a:ext cx="7098683" cy="6400772"/>
              <a:chOff x="276225" y="342900"/>
              <a:chExt cx="7048500" cy="6400772"/>
            </a:xfrm>
          </p:grpSpPr>
          <p:sp>
            <p:nvSpPr>
              <p:cNvPr id="24" name="Freeform 23"/>
              <p:cNvSpPr/>
              <p:nvPr/>
            </p:nvSpPr>
            <p:spPr>
              <a:xfrm>
                <a:off x="276225" y="342900"/>
                <a:ext cx="7038975" cy="6400772"/>
              </a:xfrm>
              <a:custGeom>
                <a:avLst/>
                <a:gdLst>
                  <a:gd name="connsiteX0" fmla="*/ 3419475 w 7048500"/>
                  <a:gd name="connsiteY0" fmla="*/ 161925 h 6543675"/>
                  <a:gd name="connsiteX1" fmla="*/ 3486150 w 7048500"/>
                  <a:gd name="connsiteY1" fmla="*/ 885825 h 6543675"/>
                  <a:gd name="connsiteX2" fmla="*/ 3629025 w 7048500"/>
                  <a:gd name="connsiteY2" fmla="*/ 1514475 h 6543675"/>
                  <a:gd name="connsiteX3" fmla="*/ 3924300 w 7048500"/>
                  <a:gd name="connsiteY3" fmla="*/ 2190750 h 6543675"/>
                  <a:gd name="connsiteX4" fmla="*/ 4314825 w 7048500"/>
                  <a:gd name="connsiteY4" fmla="*/ 2800350 h 6543675"/>
                  <a:gd name="connsiteX5" fmla="*/ 4724400 w 7048500"/>
                  <a:gd name="connsiteY5" fmla="*/ 3200400 h 6543675"/>
                  <a:gd name="connsiteX6" fmla="*/ 5133975 w 7048500"/>
                  <a:gd name="connsiteY6" fmla="*/ 3352800 h 6543675"/>
                  <a:gd name="connsiteX7" fmla="*/ 5476875 w 7048500"/>
                  <a:gd name="connsiteY7" fmla="*/ 3371850 h 6543675"/>
                  <a:gd name="connsiteX8" fmla="*/ 5972175 w 7048500"/>
                  <a:gd name="connsiteY8" fmla="*/ 3667125 h 6543675"/>
                  <a:gd name="connsiteX9" fmla="*/ 6457950 w 7048500"/>
                  <a:gd name="connsiteY9" fmla="*/ 4276725 h 6543675"/>
                  <a:gd name="connsiteX10" fmla="*/ 6762750 w 7048500"/>
                  <a:gd name="connsiteY10" fmla="*/ 4953000 h 6543675"/>
                  <a:gd name="connsiteX11" fmla="*/ 6991350 w 7048500"/>
                  <a:gd name="connsiteY11" fmla="*/ 5848350 h 6543675"/>
                  <a:gd name="connsiteX12" fmla="*/ 7048500 w 7048500"/>
                  <a:gd name="connsiteY12" fmla="*/ 6534150 h 6543675"/>
                  <a:gd name="connsiteX13" fmla="*/ 0 w 7048500"/>
                  <a:gd name="connsiteY13" fmla="*/ 6543675 h 6543675"/>
                  <a:gd name="connsiteX14" fmla="*/ 76200 w 7048500"/>
                  <a:gd name="connsiteY14" fmla="*/ 6486525 h 6543675"/>
                  <a:gd name="connsiteX15" fmla="*/ 9525 w 7048500"/>
                  <a:gd name="connsiteY15" fmla="*/ 0 h 6543675"/>
                  <a:gd name="connsiteX16" fmla="*/ 3419475 w 7048500"/>
                  <a:gd name="connsiteY16" fmla="*/ 161925 h 6543675"/>
                  <a:gd name="connsiteX0" fmla="*/ 3419475 w 7048500"/>
                  <a:gd name="connsiteY0" fmla="*/ 9967 h 6391717"/>
                  <a:gd name="connsiteX1" fmla="*/ 3486150 w 7048500"/>
                  <a:gd name="connsiteY1" fmla="*/ 733867 h 6391717"/>
                  <a:gd name="connsiteX2" fmla="*/ 3629025 w 7048500"/>
                  <a:gd name="connsiteY2" fmla="*/ 1362517 h 6391717"/>
                  <a:gd name="connsiteX3" fmla="*/ 3924300 w 7048500"/>
                  <a:gd name="connsiteY3" fmla="*/ 2038792 h 6391717"/>
                  <a:gd name="connsiteX4" fmla="*/ 4314825 w 7048500"/>
                  <a:gd name="connsiteY4" fmla="*/ 2648392 h 6391717"/>
                  <a:gd name="connsiteX5" fmla="*/ 4724400 w 7048500"/>
                  <a:gd name="connsiteY5" fmla="*/ 3048442 h 6391717"/>
                  <a:gd name="connsiteX6" fmla="*/ 5133975 w 7048500"/>
                  <a:gd name="connsiteY6" fmla="*/ 3200842 h 6391717"/>
                  <a:gd name="connsiteX7" fmla="*/ 5476875 w 7048500"/>
                  <a:gd name="connsiteY7" fmla="*/ 3219892 h 6391717"/>
                  <a:gd name="connsiteX8" fmla="*/ 5972175 w 7048500"/>
                  <a:gd name="connsiteY8" fmla="*/ 3515167 h 6391717"/>
                  <a:gd name="connsiteX9" fmla="*/ 6457950 w 7048500"/>
                  <a:gd name="connsiteY9" fmla="*/ 4124767 h 6391717"/>
                  <a:gd name="connsiteX10" fmla="*/ 6762750 w 7048500"/>
                  <a:gd name="connsiteY10" fmla="*/ 4801042 h 6391717"/>
                  <a:gd name="connsiteX11" fmla="*/ 6991350 w 7048500"/>
                  <a:gd name="connsiteY11" fmla="*/ 5696392 h 6391717"/>
                  <a:gd name="connsiteX12" fmla="*/ 7048500 w 7048500"/>
                  <a:gd name="connsiteY12" fmla="*/ 6382192 h 6391717"/>
                  <a:gd name="connsiteX13" fmla="*/ 0 w 7048500"/>
                  <a:gd name="connsiteY13" fmla="*/ 6391717 h 6391717"/>
                  <a:gd name="connsiteX14" fmla="*/ 76200 w 7048500"/>
                  <a:gd name="connsiteY14" fmla="*/ 6334567 h 6391717"/>
                  <a:gd name="connsiteX15" fmla="*/ 9525 w 7048500"/>
                  <a:gd name="connsiteY15" fmla="*/ 0 h 6391717"/>
                  <a:gd name="connsiteX16" fmla="*/ 3419475 w 7048500"/>
                  <a:gd name="connsiteY16" fmla="*/ 9967 h 6391717"/>
                  <a:gd name="connsiteX0" fmla="*/ 3409950 w 7038975"/>
                  <a:gd name="connsiteY0" fmla="*/ 9967 h 6382192"/>
                  <a:gd name="connsiteX1" fmla="*/ 3476625 w 7038975"/>
                  <a:gd name="connsiteY1" fmla="*/ 733867 h 6382192"/>
                  <a:gd name="connsiteX2" fmla="*/ 3619500 w 7038975"/>
                  <a:gd name="connsiteY2" fmla="*/ 1362517 h 6382192"/>
                  <a:gd name="connsiteX3" fmla="*/ 3914775 w 7038975"/>
                  <a:gd name="connsiteY3" fmla="*/ 2038792 h 6382192"/>
                  <a:gd name="connsiteX4" fmla="*/ 4305300 w 7038975"/>
                  <a:gd name="connsiteY4" fmla="*/ 2648392 h 6382192"/>
                  <a:gd name="connsiteX5" fmla="*/ 4714875 w 7038975"/>
                  <a:gd name="connsiteY5" fmla="*/ 3048442 h 6382192"/>
                  <a:gd name="connsiteX6" fmla="*/ 5124450 w 7038975"/>
                  <a:gd name="connsiteY6" fmla="*/ 3200842 h 6382192"/>
                  <a:gd name="connsiteX7" fmla="*/ 5467350 w 7038975"/>
                  <a:gd name="connsiteY7" fmla="*/ 3219892 h 6382192"/>
                  <a:gd name="connsiteX8" fmla="*/ 5962650 w 7038975"/>
                  <a:gd name="connsiteY8" fmla="*/ 3515167 h 6382192"/>
                  <a:gd name="connsiteX9" fmla="*/ 6448425 w 7038975"/>
                  <a:gd name="connsiteY9" fmla="*/ 4124767 h 6382192"/>
                  <a:gd name="connsiteX10" fmla="*/ 6753225 w 7038975"/>
                  <a:gd name="connsiteY10" fmla="*/ 4801042 h 6382192"/>
                  <a:gd name="connsiteX11" fmla="*/ 6981825 w 7038975"/>
                  <a:gd name="connsiteY11" fmla="*/ 5696392 h 6382192"/>
                  <a:gd name="connsiteX12" fmla="*/ 7038975 w 7038975"/>
                  <a:gd name="connsiteY12" fmla="*/ 6382192 h 6382192"/>
                  <a:gd name="connsiteX13" fmla="*/ 47625 w 7038975"/>
                  <a:gd name="connsiteY13" fmla="*/ 6344230 h 6382192"/>
                  <a:gd name="connsiteX14" fmla="*/ 66675 w 7038975"/>
                  <a:gd name="connsiteY14" fmla="*/ 6334567 h 6382192"/>
                  <a:gd name="connsiteX15" fmla="*/ 0 w 7038975"/>
                  <a:gd name="connsiteY15" fmla="*/ 0 h 6382192"/>
                  <a:gd name="connsiteX16" fmla="*/ 3409950 w 7038975"/>
                  <a:gd name="connsiteY16" fmla="*/ 9967 h 6382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38975" h="6382192">
                    <a:moveTo>
                      <a:pt x="3409950" y="9967"/>
                    </a:moveTo>
                    <a:lnTo>
                      <a:pt x="3476625" y="733867"/>
                    </a:lnTo>
                    <a:lnTo>
                      <a:pt x="3619500" y="1362517"/>
                    </a:lnTo>
                    <a:lnTo>
                      <a:pt x="3914775" y="2038792"/>
                    </a:lnTo>
                    <a:lnTo>
                      <a:pt x="4305300" y="2648392"/>
                    </a:lnTo>
                    <a:lnTo>
                      <a:pt x="4714875" y="3048442"/>
                    </a:lnTo>
                    <a:lnTo>
                      <a:pt x="5124450" y="3200842"/>
                    </a:lnTo>
                    <a:lnTo>
                      <a:pt x="5467350" y="3219892"/>
                    </a:lnTo>
                    <a:lnTo>
                      <a:pt x="5962650" y="3515167"/>
                    </a:lnTo>
                    <a:lnTo>
                      <a:pt x="6448425" y="4124767"/>
                    </a:lnTo>
                    <a:lnTo>
                      <a:pt x="6753225" y="4801042"/>
                    </a:lnTo>
                    <a:lnTo>
                      <a:pt x="6981825" y="5696392"/>
                    </a:lnTo>
                    <a:lnTo>
                      <a:pt x="7038975" y="6382192"/>
                    </a:lnTo>
                    <a:lnTo>
                      <a:pt x="47625" y="6344230"/>
                    </a:lnTo>
                    <a:lnTo>
                      <a:pt x="66675" y="6334567"/>
                    </a:lnTo>
                    <a:lnTo>
                      <a:pt x="0" y="0"/>
                    </a:lnTo>
                    <a:lnTo>
                      <a:pt x="3409950" y="996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77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5" name="Curved Connector 4"/>
              <p:cNvCxnSpPr/>
              <p:nvPr/>
            </p:nvCxnSpPr>
            <p:spPr>
              <a:xfrm rot="16200000" flipH="1">
                <a:off x="2333625" y="1743074"/>
                <a:ext cx="6372225" cy="3609975"/>
              </a:xfrm>
              <a:prstGeom prst="curvedConnector3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834474" y="735720"/>
              <a:ext cx="1972682" cy="569485"/>
              <a:chOff x="505952" y="750982"/>
              <a:chExt cx="1958736" cy="569485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05952" y="760508"/>
                <a:ext cx="1103487" cy="559959"/>
                <a:chOff x="505952" y="760508"/>
                <a:chExt cx="1103487" cy="559959"/>
              </a:xfrm>
            </p:grpSpPr>
            <p:sp>
              <p:nvSpPr>
                <p:cNvPr id="7" name="Arc 6"/>
                <p:cNvSpPr/>
                <p:nvPr/>
              </p:nvSpPr>
              <p:spPr>
                <a:xfrm rot="8287125">
                  <a:off x="505952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8" name="Arc 7"/>
                <p:cNvSpPr/>
                <p:nvPr/>
              </p:nvSpPr>
              <p:spPr>
                <a:xfrm rot="8287125">
                  <a:off x="941509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361201" y="750982"/>
                <a:ext cx="1103487" cy="559959"/>
                <a:chOff x="505952" y="760508"/>
                <a:chExt cx="1103487" cy="559959"/>
              </a:xfrm>
            </p:grpSpPr>
            <p:sp>
              <p:nvSpPr>
                <p:cNvPr id="11" name="Arc 10"/>
                <p:cNvSpPr/>
                <p:nvPr/>
              </p:nvSpPr>
              <p:spPr>
                <a:xfrm rot="8287125">
                  <a:off x="505952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2" name="Arc 11"/>
                <p:cNvSpPr/>
                <p:nvPr/>
              </p:nvSpPr>
              <p:spPr>
                <a:xfrm rot="8287125">
                  <a:off x="941509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1084445" y="446214"/>
              <a:ext cx="1972681" cy="569485"/>
              <a:chOff x="505953" y="750982"/>
              <a:chExt cx="1958735" cy="56948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05953" y="760508"/>
                <a:ext cx="1103486" cy="559959"/>
                <a:chOff x="505953" y="760508"/>
                <a:chExt cx="1103486" cy="559959"/>
              </a:xfrm>
            </p:grpSpPr>
            <p:sp>
              <p:nvSpPr>
                <p:cNvPr id="19" name="Arc 18"/>
                <p:cNvSpPr/>
                <p:nvPr/>
              </p:nvSpPr>
              <p:spPr>
                <a:xfrm rot="8287125">
                  <a:off x="505953" y="760508"/>
                  <a:ext cx="667931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8287125">
                  <a:off x="941509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1361201" y="750982"/>
                <a:ext cx="1103487" cy="559959"/>
                <a:chOff x="505952" y="760508"/>
                <a:chExt cx="1103487" cy="559959"/>
              </a:xfrm>
            </p:grpSpPr>
            <p:sp>
              <p:nvSpPr>
                <p:cNvPr id="17" name="Arc 16"/>
                <p:cNvSpPr/>
                <p:nvPr/>
              </p:nvSpPr>
              <p:spPr>
                <a:xfrm rot="8287125">
                  <a:off x="505952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8287125">
                  <a:off x="941509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sp>
          <p:nvSpPr>
            <p:cNvPr id="21" name="TextBox 20"/>
            <p:cNvSpPr txBox="1"/>
            <p:nvPr/>
          </p:nvSpPr>
          <p:spPr>
            <a:xfrm>
              <a:off x="1444650" y="420426"/>
              <a:ext cx="15581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 smtClean="0">
                  <a:solidFill>
                    <a:schemeClr val="accent1">
                      <a:lumMod val="75000"/>
                    </a:schemeClr>
                  </a:solidFill>
                </a:rPr>
                <a:t>Sea</a:t>
              </a:r>
              <a:endParaRPr lang="en-AU" sz="3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6" name="Curved Connector 5"/>
          <p:cNvCxnSpPr/>
          <p:nvPr/>
        </p:nvCxnSpPr>
        <p:spPr>
          <a:xfrm rot="16200000" flipH="1">
            <a:off x="5869319" y="1667464"/>
            <a:ext cx="6374298" cy="3644824"/>
          </a:xfrm>
          <a:prstGeom prst="curvedConnector3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08426" y="974520"/>
            <a:ext cx="144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Semaphore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7095055" y="3097671"/>
            <a:ext cx="144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Glenelg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9381548" y="5121405"/>
            <a:ext cx="144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Brighton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1548899" y="6123027"/>
            <a:ext cx="2907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Predominant wind direction</a:t>
            </a:r>
            <a:endParaRPr lang="en-AU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712191" y="3753853"/>
            <a:ext cx="744454" cy="226193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062925" y="3753852"/>
            <a:ext cx="744454" cy="226193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413659" y="3724551"/>
            <a:ext cx="744454" cy="226193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73902" y="6123027"/>
            <a:ext cx="1748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(South Easterly)</a:t>
            </a:r>
            <a:endParaRPr lang="en-AU" dirty="0"/>
          </a:p>
        </p:txBody>
      </p:sp>
      <p:grpSp>
        <p:nvGrpSpPr>
          <p:cNvPr id="45" name="Group 44"/>
          <p:cNvGrpSpPr/>
          <p:nvPr/>
        </p:nvGrpSpPr>
        <p:grpSpPr>
          <a:xfrm>
            <a:off x="8698646" y="435688"/>
            <a:ext cx="2874031" cy="1013004"/>
            <a:chOff x="8698646" y="435688"/>
            <a:chExt cx="2874031" cy="1013004"/>
          </a:xfrm>
        </p:grpSpPr>
        <p:sp>
          <p:nvSpPr>
            <p:cNvPr id="27" name="TextBox 26"/>
            <p:cNvSpPr txBox="1"/>
            <p:nvPr/>
          </p:nvSpPr>
          <p:spPr>
            <a:xfrm>
              <a:off x="8698646" y="435688"/>
              <a:ext cx="15471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 smtClean="0">
                  <a:solidFill>
                    <a:schemeClr val="accent4">
                      <a:lumMod val="75000"/>
                    </a:schemeClr>
                  </a:solidFill>
                </a:rPr>
                <a:t>Land</a:t>
              </a:r>
              <a:endParaRPr lang="en-AU" sz="3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7974" y="443989"/>
              <a:ext cx="1004703" cy="10047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955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8975558" y="0"/>
            <a:ext cx="36095" cy="685800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834474" y="735720"/>
            <a:ext cx="1972682" cy="569485"/>
            <a:chOff x="505952" y="750982"/>
            <a:chExt cx="1958736" cy="569485"/>
          </a:xfrm>
        </p:grpSpPr>
        <p:grpSp>
          <p:nvGrpSpPr>
            <p:cNvPr id="25" name="Group 24"/>
            <p:cNvGrpSpPr/>
            <p:nvPr/>
          </p:nvGrpSpPr>
          <p:grpSpPr>
            <a:xfrm>
              <a:off x="505952" y="760508"/>
              <a:ext cx="1103487" cy="559959"/>
              <a:chOff x="505952" y="760508"/>
              <a:chExt cx="1103487" cy="559959"/>
            </a:xfrm>
          </p:grpSpPr>
          <p:sp>
            <p:nvSpPr>
              <p:cNvPr id="29" name="Arc 28"/>
              <p:cNvSpPr/>
              <p:nvPr/>
            </p:nvSpPr>
            <p:spPr>
              <a:xfrm rot="8287125">
                <a:off x="505952" y="760508"/>
                <a:ext cx="667930" cy="55995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30" name="Arc 29"/>
              <p:cNvSpPr/>
              <p:nvPr/>
            </p:nvSpPr>
            <p:spPr>
              <a:xfrm rot="8287125">
                <a:off x="941509" y="760508"/>
                <a:ext cx="667930" cy="55995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361201" y="750982"/>
              <a:ext cx="1103487" cy="559959"/>
              <a:chOff x="505952" y="760508"/>
              <a:chExt cx="1103487" cy="559959"/>
            </a:xfrm>
          </p:grpSpPr>
          <p:sp>
            <p:nvSpPr>
              <p:cNvPr id="27" name="Arc 26"/>
              <p:cNvSpPr/>
              <p:nvPr/>
            </p:nvSpPr>
            <p:spPr>
              <a:xfrm rot="8287125">
                <a:off x="505952" y="760508"/>
                <a:ext cx="667930" cy="55995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8" name="Arc 27"/>
              <p:cNvSpPr/>
              <p:nvPr/>
            </p:nvSpPr>
            <p:spPr>
              <a:xfrm rot="8287125">
                <a:off x="941509" y="760508"/>
                <a:ext cx="667930" cy="55995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1084445" y="446214"/>
            <a:ext cx="1972681" cy="569485"/>
            <a:chOff x="505953" y="750982"/>
            <a:chExt cx="1958735" cy="569485"/>
          </a:xfrm>
        </p:grpSpPr>
        <p:grpSp>
          <p:nvGrpSpPr>
            <p:cNvPr id="19" name="Group 18"/>
            <p:cNvGrpSpPr/>
            <p:nvPr/>
          </p:nvGrpSpPr>
          <p:grpSpPr>
            <a:xfrm>
              <a:off x="505953" y="760508"/>
              <a:ext cx="1103486" cy="559959"/>
              <a:chOff x="505953" y="760508"/>
              <a:chExt cx="1103486" cy="559959"/>
            </a:xfrm>
          </p:grpSpPr>
          <p:sp>
            <p:nvSpPr>
              <p:cNvPr id="23" name="Arc 22"/>
              <p:cNvSpPr/>
              <p:nvPr/>
            </p:nvSpPr>
            <p:spPr>
              <a:xfrm rot="8287125">
                <a:off x="505953" y="760508"/>
                <a:ext cx="667931" cy="55995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4" name="Arc 23"/>
              <p:cNvSpPr/>
              <p:nvPr/>
            </p:nvSpPr>
            <p:spPr>
              <a:xfrm rot="8287125">
                <a:off x="941509" y="760508"/>
                <a:ext cx="667930" cy="55995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361201" y="750982"/>
              <a:ext cx="1103487" cy="559959"/>
              <a:chOff x="505952" y="760508"/>
              <a:chExt cx="1103487" cy="559959"/>
            </a:xfrm>
          </p:grpSpPr>
          <p:sp>
            <p:nvSpPr>
              <p:cNvPr id="21" name="Arc 20"/>
              <p:cNvSpPr/>
              <p:nvPr/>
            </p:nvSpPr>
            <p:spPr>
              <a:xfrm rot="8287125">
                <a:off x="505952" y="760508"/>
                <a:ext cx="667930" cy="55995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22" name="Arc 21"/>
              <p:cNvSpPr/>
              <p:nvPr/>
            </p:nvSpPr>
            <p:spPr>
              <a:xfrm rot="8287125">
                <a:off x="941509" y="760508"/>
                <a:ext cx="667930" cy="55995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1444650" y="420426"/>
            <a:ext cx="1558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chemeClr val="accent1">
                    <a:lumMod val="75000"/>
                  </a:schemeClr>
                </a:solidFill>
              </a:rPr>
              <a:t>Sea</a:t>
            </a:r>
            <a:endParaRPr lang="en-A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48899" y="6123027"/>
            <a:ext cx="2907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Predominant wind direction</a:t>
            </a:r>
            <a:endParaRPr lang="en-AU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1633562" y="5134230"/>
            <a:ext cx="987539" cy="967765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6118045" y="5155262"/>
            <a:ext cx="2907746" cy="1337097"/>
            <a:chOff x="6118045" y="5155262"/>
            <a:chExt cx="2907746" cy="1337097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7889666" y="5155262"/>
              <a:ext cx="987539" cy="967765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118045" y="6123027"/>
              <a:ext cx="2907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Predominant wave direction</a:t>
              </a:r>
              <a:endParaRPr lang="en-AU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186533" y="4446115"/>
            <a:ext cx="1032446" cy="1342563"/>
            <a:chOff x="9186533" y="5155973"/>
            <a:chExt cx="1032446" cy="1342563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9231440" y="5155973"/>
              <a:ext cx="987539" cy="967765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9186533" y="6129204"/>
              <a:ext cx="1032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Swash</a:t>
              </a:r>
              <a:endParaRPr lang="en-AU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9025792" y="4093236"/>
            <a:ext cx="1351584" cy="369332"/>
            <a:chOff x="9025792" y="4093236"/>
            <a:chExt cx="1351584" cy="369332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9025792" y="4446115"/>
              <a:ext cx="960419" cy="0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9231439" y="4093236"/>
              <a:ext cx="11459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Backwash</a:t>
              </a:r>
              <a:endParaRPr lang="en-AU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023444" y="3149545"/>
            <a:ext cx="1193187" cy="967765"/>
            <a:chOff x="9023444" y="3149545"/>
            <a:chExt cx="1193187" cy="967765"/>
          </a:xfrm>
        </p:grpSpPr>
        <p:cxnSp>
          <p:nvCxnSpPr>
            <p:cNvPr id="53" name="Straight Arrow Connector 52"/>
            <p:cNvCxnSpPr/>
            <p:nvPr/>
          </p:nvCxnSpPr>
          <p:spPr>
            <a:xfrm flipV="1">
              <a:off x="9229092" y="3149545"/>
              <a:ext cx="987539" cy="967765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H="1">
              <a:off x="9023444" y="3191744"/>
              <a:ext cx="960419" cy="0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9021096" y="2021782"/>
            <a:ext cx="1193187" cy="967765"/>
            <a:chOff x="9023444" y="3149545"/>
            <a:chExt cx="1193187" cy="967765"/>
          </a:xfrm>
        </p:grpSpPr>
        <p:cxnSp>
          <p:nvCxnSpPr>
            <p:cNvPr id="60" name="Straight Arrow Connector 59"/>
            <p:cNvCxnSpPr/>
            <p:nvPr/>
          </p:nvCxnSpPr>
          <p:spPr>
            <a:xfrm flipV="1">
              <a:off x="9229092" y="3149545"/>
              <a:ext cx="987539" cy="967765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9023444" y="3191744"/>
              <a:ext cx="960419" cy="0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9029123" y="894020"/>
            <a:ext cx="1193187" cy="967765"/>
            <a:chOff x="9023444" y="3149545"/>
            <a:chExt cx="1193187" cy="967765"/>
          </a:xfrm>
        </p:grpSpPr>
        <p:cxnSp>
          <p:nvCxnSpPr>
            <p:cNvPr id="63" name="Straight Arrow Connector 62"/>
            <p:cNvCxnSpPr/>
            <p:nvPr/>
          </p:nvCxnSpPr>
          <p:spPr>
            <a:xfrm flipV="1">
              <a:off x="9229092" y="3149545"/>
              <a:ext cx="987539" cy="967765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9023444" y="3191744"/>
              <a:ext cx="960419" cy="0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9186533" y="293201"/>
            <a:ext cx="2874031" cy="1013004"/>
            <a:chOff x="8698646" y="435688"/>
            <a:chExt cx="2874031" cy="1013004"/>
          </a:xfrm>
        </p:grpSpPr>
        <p:sp>
          <p:nvSpPr>
            <p:cNvPr id="66" name="TextBox 65"/>
            <p:cNvSpPr txBox="1"/>
            <p:nvPr/>
          </p:nvSpPr>
          <p:spPr>
            <a:xfrm>
              <a:off x="8698646" y="435688"/>
              <a:ext cx="15471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 smtClean="0">
                  <a:solidFill>
                    <a:schemeClr val="accent4">
                      <a:lumMod val="75000"/>
                    </a:schemeClr>
                  </a:solidFill>
                </a:rPr>
                <a:t>Land</a:t>
              </a:r>
              <a:endParaRPr lang="en-AU" sz="3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7974" y="443989"/>
              <a:ext cx="1004703" cy="1004703"/>
            </a:xfrm>
            <a:prstGeom prst="rect">
              <a:avLst/>
            </a:prstGeom>
          </p:spPr>
        </p:pic>
      </p:grpSp>
      <p:grpSp>
        <p:nvGrpSpPr>
          <p:cNvPr id="71" name="Group 70"/>
          <p:cNvGrpSpPr/>
          <p:nvPr/>
        </p:nvGrpSpPr>
        <p:grpSpPr>
          <a:xfrm>
            <a:off x="5723452" y="613883"/>
            <a:ext cx="2970501" cy="4520347"/>
            <a:chOff x="5765655" y="613883"/>
            <a:chExt cx="2970501" cy="4520347"/>
          </a:xfrm>
        </p:grpSpPr>
        <p:cxnSp>
          <p:nvCxnSpPr>
            <p:cNvPr id="69" name="Straight Arrow Connector 68"/>
            <p:cNvCxnSpPr/>
            <p:nvPr/>
          </p:nvCxnSpPr>
          <p:spPr>
            <a:xfrm flipV="1">
              <a:off x="8383435" y="1005201"/>
              <a:ext cx="0" cy="4129029"/>
            </a:xfrm>
            <a:prstGeom prst="straightConnector1">
              <a:avLst/>
            </a:prstGeom>
            <a:ln w="3810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5765655" y="613883"/>
              <a:ext cx="2970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solidFill>
                    <a:schemeClr val="accent4">
                      <a:lumMod val="75000"/>
                    </a:schemeClr>
                  </a:solidFill>
                </a:rPr>
                <a:t>Direction of sand transported by wind and waves</a:t>
              </a:r>
              <a:endParaRPr lang="en-AU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503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834474" y="276252"/>
            <a:ext cx="9976400" cy="6400772"/>
            <a:chOff x="834474" y="276252"/>
            <a:chExt cx="9976400" cy="6400772"/>
          </a:xfrm>
        </p:grpSpPr>
        <p:grpSp>
          <p:nvGrpSpPr>
            <p:cNvPr id="25" name="Group 24"/>
            <p:cNvGrpSpPr/>
            <p:nvPr/>
          </p:nvGrpSpPr>
          <p:grpSpPr>
            <a:xfrm>
              <a:off x="3712191" y="276252"/>
              <a:ext cx="7098683" cy="6400772"/>
              <a:chOff x="276225" y="342900"/>
              <a:chExt cx="7048500" cy="6400772"/>
            </a:xfrm>
          </p:grpSpPr>
          <p:sp>
            <p:nvSpPr>
              <p:cNvPr id="24" name="Freeform 23"/>
              <p:cNvSpPr/>
              <p:nvPr/>
            </p:nvSpPr>
            <p:spPr>
              <a:xfrm>
                <a:off x="276225" y="342900"/>
                <a:ext cx="7038975" cy="6400772"/>
              </a:xfrm>
              <a:custGeom>
                <a:avLst/>
                <a:gdLst>
                  <a:gd name="connsiteX0" fmla="*/ 3419475 w 7048500"/>
                  <a:gd name="connsiteY0" fmla="*/ 161925 h 6543675"/>
                  <a:gd name="connsiteX1" fmla="*/ 3486150 w 7048500"/>
                  <a:gd name="connsiteY1" fmla="*/ 885825 h 6543675"/>
                  <a:gd name="connsiteX2" fmla="*/ 3629025 w 7048500"/>
                  <a:gd name="connsiteY2" fmla="*/ 1514475 h 6543675"/>
                  <a:gd name="connsiteX3" fmla="*/ 3924300 w 7048500"/>
                  <a:gd name="connsiteY3" fmla="*/ 2190750 h 6543675"/>
                  <a:gd name="connsiteX4" fmla="*/ 4314825 w 7048500"/>
                  <a:gd name="connsiteY4" fmla="*/ 2800350 h 6543675"/>
                  <a:gd name="connsiteX5" fmla="*/ 4724400 w 7048500"/>
                  <a:gd name="connsiteY5" fmla="*/ 3200400 h 6543675"/>
                  <a:gd name="connsiteX6" fmla="*/ 5133975 w 7048500"/>
                  <a:gd name="connsiteY6" fmla="*/ 3352800 h 6543675"/>
                  <a:gd name="connsiteX7" fmla="*/ 5476875 w 7048500"/>
                  <a:gd name="connsiteY7" fmla="*/ 3371850 h 6543675"/>
                  <a:gd name="connsiteX8" fmla="*/ 5972175 w 7048500"/>
                  <a:gd name="connsiteY8" fmla="*/ 3667125 h 6543675"/>
                  <a:gd name="connsiteX9" fmla="*/ 6457950 w 7048500"/>
                  <a:gd name="connsiteY9" fmla="*/ 4276725 h 6543675"/>
                  <a:gd name="connsiteX10" fmla="*/ 6762750 w 7048500"/>
                  <a:gd name="connsiteY10" fmla="*/ 4953000 h 6543675"/>
                  <a:gd name="connsiteX11" fmla="*/ 6991350 w 7048500"/>
                  <a:gd name="connsiteY11" fmla="*/ 5848350 h 6543675"/>
                  <a:gd name="connsiteX12" fmla="*/ 7048500 w 7048500"/>
                  <a:gd name="connsiteY12" fmla="*/ 6534150 h 6543675"/>
                  <a:gd name="connsiteX13" fmla="*/ 0 w 7048500"/>
                  <a:gd name="connsiteY13" fmla="*/ 6543675 h 6543675"/>
                  <a:gd name="connsiteX14" fmla="*/ 76200 w 7048500"/>
                  <a:gd name="connsiteY14" fmla="*/ 6486525 h 6543675"/>
                  <a:gd name="connsiteX15" fmla="*/ 9525 w 7048500"/>
                  <a:gd name="connsiteY15" fmla="*/ 0 h 6543675"/>
                  <a:gd name="connsiteX16" fmla="*/ 3419475 w 7048500"/>
                  <a:gd name="connsiteY16" fmla="*/ 161925 h 6543675"/>
                  <a:gd name="connsiteX0" fmla="*/ 3419475 w 7048500"/>
                  <a:gd name="connsiteY0" fmla="*/ 9967 h 6391717"/>
                  <a:gd name="connsiteX1" fmla="*/ 3486150 w 7048500"/>
                  <a:gd name="connsiteY1" fmla="*/ 733867 h 6391717"/>
                  <a:gd name="connsiteX2" fmla="*/ 3629025 w 7048500"/>
                  <a:gd name="connsiteY2" fmla="*/ 1362517 h 6391717"/>
                  <a:gd name="connsiteX3" fmla="*/ 3924300 w 7048500"/>
                  <a:gd name="connsiteY3" fmla="*/ 2038792 h 6391717"/>
                  <a:gd name="connsiteX4" fmla="*/ 4314825 w 7048500"/>
                  <a:gd name="connsiteY4" fmla="*/ 2648392 h 6391717"/>
                  <a:gd name="connsiteX5" fmla="*/ 4724400 w 7048500"/>
                  <a:gd name="connsiteY5" fmla="*/ 3048442 h 6391717"/>
                  <a:gd name="connsiteX6" fmla="*/ 5133975 w 7048500"/>
                  <a:gd name="connsiteY6" fmla="*/ 3200842 h 6391717"/>
                  <a:gd name="connsiteX7" fmla="*/ 5476875 w 7048500"/>
                  <a:gd name="connsiteY7" fmla="*/ 3219892 h 6391717"/>
                  <a:gd name="connsiteX8" fmla="*/ 5972175 w 7048500"/>
                  <a:gd name="connsiteY8" fmla="*/ 3515167 h 6391717"/>
                  <a:gd name="connsiteX9" fmla="*/ 6457950 w 7048500"/>
                  <a:gd name="connsiteY9" fmla="*/ 4124767 h 6391717"/>
                  <a:gd name="connsiteX10" fmla="*/ 6762750 w 7048500"/>
                  <a:gd name="connsiteY10" fmla="*/ 4801042 h 6391717"/>
                  <a:gd name="connsiteX11" fmla="*/ 6991350 w 7048500"/>
                  <a:gd name="connsiteY11" fmla="*/ 5696392 h 6391717"/>
                  <a:gd name="connsiteX12" fmla="*/ 7048500 w 7048500"/>
                  <a:gd name="connsiteY12" fmla="*/ 6382192 h 6391717"/>
                  <a:gd name="connsiteX13" fmla="*/ 0 w 7048500"/>
                  <a:gd name="connsiteY13" fmla="*/ 6391717 h 6391717"/>
                  <a:gd name="connsiteX14" fmla="*/ 76200 w 7048500"/>
                  <a:gd name="connsiteY14" fmla="*/ 6334567 h 6391717"/>
                  <a:gd name="connsiteX15" fmla="*/ 9525 w 7048500"/>
                  <a:gd name="connsiteY15" fmla="*/ 0 h 6391717"/>
                  <a:gd name="connsiteX16" fmla="*/ 3419475 w 7048500"/>
                  <a:gd name="connsiteY16" fmla="*/ 9967 h 6391717"/>
                  <a:gd name="connsiteX0" fmla="*/ 3409950 w 7038975"/>
                  <a:gd name="connsiteY0" fmla="*/ 9967 h 6382192"/>
                  <a:gd name="connsiteX1" fmla="*/ 3476625 w 7038975"/>
                  <a:gd name="connsiteY1" fmla="*/ 733867 h 6382192"/>
                  <a:gd name="connsiteX2" fmla="*/ 3619500 w 7038975"/>
                  <a:gd name="connsiteY2" fmla="*/ 1362517 h 6382192"/>
                  <a:gd name="connsiteX3" fmla="*/ 3914775 w 7038975"/>
                  <a:gd name="connsiteY3" fmla="*/ 2038792 h 6382192"/>
                  <a:gd name="connsiteX4" fmla="*/ 4305300 w 7038975"/>
                  <a:gd name="connsiteY4" fmla="*/ 2648392 h 6382192"/>
                  <a:gd name="connsiteX5" fmla="*/ 4714875 w 7038975"/>
                  <a:gd name="connsiteY5" fmla="*/ 3048442 h 6382192"/>
                  <a:gd name="connsiteX6" fmla="*/ 5124450 w 7038975"/>
                  <a:gd name="connsiteY6" fmla="*/ 3200842 h 6382192"/>
                  <a:gd name="connsiteX7" fmla="*/ 5467350 w 7038975"/>
                  <a:gd name="connsiteY7" fmla="*/ 3219892 h 6382192"/>
                  <a:gd name="connsiteX8" fmla="*/ 5962650 w 7038975"/>
                  <a:gd name="connsiteY8" fmla="*/ 3515167 h 6382192"/>
                  <a:gd name="connsiteX9" fmla="*/ 6448425 w 7038975"/>
                  <a:gd name="connsiteY9" fmla="*/ 4124767 h 6382192"/>
                  <a:gd name="connsiteX10" fmla="*/ 6753225 w 7038975"/>
                  <a:gd name="connsiteY10" fmla="*/ 4801042 h 6382192"/>
                  <a:gd name="connsiteX11" fmla="*/ 6981825 w 7038975"/>
                  <a:gd name="connsiteY11" fmla="*/ 5696392 h 6382192"/>
                  <a:gd name="connsiteX12" fmla="*/ 7038975 w 7038975"/>
                  <a:gd name="connsiteY12" fmla="*/ 6382192 h 6382192"/>
                  <a:gd name="connsiteX13" fmla="*/ 47625 w 7038975"/>
                  <a:gd name="connsiteY13" fmla="*/ 6344230 h 6382192"/>
                  <a:gd name="connsiteX14" fmla="*/ 66675 w 7038975"/>
                  <a:gd name="connsiteY14" fmla="*/ 6334567 h 6382192"/>
                  <a:gd name="connsiteX15" fmla="*/ 0 w 7038975"/>
                  <a:gd name="connsiteY15" fmla="*/ 0 h 6382192"/>
                  <a:gd name="connsiteX16" fmla="*/ 3409950 w 7038975"/>
                  <a:gd name="connsiteY16" fmla="*/ 9967 h 6382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38975" h="6382192">
                    <a:moveTo>
                      <a:pt x="3409950" y="9967"/>
                    </a:moveTo>
                    <a:lnTo>
                      <a:pt x="3476625" y="733867"/>
                    </a:lnTo>
                    <a:lnTo>
                      <a:pt x="3619500" y="1362517"/>
                    </a:lnTo>
                    <a:lnTo>
                      <a:pt x="3914775" y="2038792"/>
                    </a:lnTo>
                    <a:lnTo>
                      <a:pt x="4305300" y="2648392"/>
                    </a:lnTo>
                    <a:lnTo>
                      <a:pt x="4714875" y="3048442"/>
                    </a:lnTo>
                    <a:lnTo>
                      <a:pt x="5124450" y="3200842"/>
                    </a:lnTo>
                    <a:lnTo>
                      <a:pt x="5467350" y="3219892"/>
                    </a:lnTo>
                    <a:lnTo>
                      <a:pt x="5962650" y="3515167"/>
                    </a:lnTo>
                    <a:lnTo>
                      <a:pt x="6448425" y="4124767"/>
                    </a:lnTo>
                    <a:lnTo>
                      <a:pt x="6753225" y="4801042"/>
                    </a:lnTo>
                    <a:lnTo>
                      <a:pt x="6981825" y="5696392"/>
                    </a:lnTo>
                    <a:lnTo>
                      <a:pt x="7038975" y="6382192"/>
                    </a:lnTo>
                    <a:lnTo>
                      <a:pt x="47625" y="6344230"/>
                    </a:lnTo>
                    <a:lnTo>
                      <a:pt x="66675" y="6334567"/>
                    </a:lnTo>
                    <a:lnTo>
                      <a:pt x="0" y="0"/>
                    </a:lnTo>
                    <a:lnTo>
                      <a:pt x="3409950" y="996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77000">
                    <a:schemeClr val="bg1"/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5" name="Curved Connector 4"/>
              <p:cNvCxnSpPr/>
              <p:nvPr/>
            </p:nvCxnSpPr>
            <p:spPr>
              <a:xfrm rot="16200000" flipH="1">
                <a:off x="2333625" y="1743074"/>
                <a:ext cx="6372225" cy="3609975"/>
              </a:xfrm>
              <a:prstGeom prst="curvedConnector3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834474" y="735720"/>
              <a:ext cx="1972682" cy="569485"/>
              <a:chOff x="505952" y="750982"/>
              <a:chExt cx="1958736" cy="569485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05952" y="760508"/>
                <a:ext cx="1103487" cy="559959"/>
                <a:chOff x="505952" y="760508"/>
                <a:chExt cx="1103487" cy="559959"/>
              </a:xfrm>
            </p:grpSpPr>
            <p:sp>
              <p:nvSpPr>
                <p:cNvPr id="7" name="Arc 6"/>
                <p:cNvSpPr/>
                <p:nvPr/>
              </p:nvSpPr>
              <p:spPr>
                <a:xfrm rot="8287125">
                  <a:off x="505952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8" name="Arc 7"/>
                <p:cNvSpPr/>
                <p:nvPr/>
              </p:nvSpPr>
              <p:spPr>
                <a:xfrm rot="8287125">
                  <a:off x="941509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361201" y="750982"/>
                <a:ext cx="1103487" cy="559959"/>
                <a:chOff x="505952" y="760508"/>
                <a:chExt cx="1103487" cy="559959"/>
              </a:xfrm>
            </p:grpSpPr>
            <p:sp>
              <p:nvSpPr>
                <p:cNvPr id="11" name="Arc 10"/>
                <p:cNvSpPr/>
                <p:nvPr/>
              </p:nvSpPr>
              <p:spPr>
                <a:xfrm rot="8287125">
                  <a:off x="505952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2" name="Arc 11"/>
                <p:cNvSpPr/>
                <p:nvPr/>
              </p:nvSpPr>
              <p:spPr>
                <a:xfrm rot="8287125">
                  <a:off x="941509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1084445" y="446214"/>
              <a:ext cx="1972681" cy="569485"/>
              <a:chOff x="505953" y="750982"/>
              <a:chExt cx="1958735" cy="56948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05953" y="760508"/>
                <a:ext cx="1103486" cy="559959"/>
                <a:chOff x="505953" y="760508"/>
                <a:chExt cx="1103486" cy="559959"/>
              </a:xfrm>
            </p:grpSpPr>
            <p:sp>
              <p:nvSpPr>
                <p:cNvPr id="19" name="Arc 18"/>
                <p:cNvSpPr/>
                <p:nvPr/>
              </p:nvSpPr>
              <p:spPr>
                <a:xfrm rot="8287125">
                  <a:off x="505953" y="760508"/>
                  <a:ext cx="667931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8287125">
                  <a:off x="941509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1361201" y="750982"/>
                <a:ext cx="1103487" cy="559959"/>
                <a:chOff x="505952" y="760508"/>
                <a:chExt cx="1103487" cy="559959"/>
              </a:xfrm>
            </p:grpSpPr>
            <p:sp>
              <p:nvSpPr>
                <p:cNvPr id="17" name="Arc 16"/>
                <p:cNvSpPr/>
                <p:nvPr/>
              </p:nvSpPr>
              <p:spPr>
                <a:xfrm rot="8287125">
                  <a:off x="505952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8287125">
                  <a:off x="941509" y="760508"/>
                  <a:ext cx="667930" cy="559959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AU"/>
                </a:p>
              </p:txBody>
            </p:sp>
          </p:grpSp>
        </p:grpSp>
        <p:sp>
          <p:nvSpPr>
            <p:cNvPr id="21" name="TextBox 20"/>
            <p:cNvSpPr txBox="1"/>
            <p:nvPr/>
          </p:nvSpPr>
          <p:spPr>
            <a:xfrm>
              <a:off x="1444650" y="420426"/>
              <a:ext cx="15581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 smtClean="0">
                  <a:solidFill>
                    <a:schemeClr val="accent1">
                      <a:lumMod val="75000"/>
                    </a:schemeClr>
                  </a:solidFill>
                </a:rPr>
                <a:t>Sea</a:t>
              </a:r>
              <a:endParaRPr lang="en-AU" sz="3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6" name="Curved Connector 5"/>
          <p:cNvCxnSpPr/>
          <p:nvPr/>
        </p:nvCxnSpPr>
        <p:spPr>
          <a:xfrm rot="16200000" flipH="1">
            <a:off x="5869319" y="1667464"/>
            <a:ext cx="6374298" cy="3644824"/>
          </a:xfrm>
          <a:prstGeom prst="curvedConnector3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08426" y="974520"/>
            <a:ext cx="144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Semaphore</a:t>
            </a:r>
            <a:endParaRPr lang="en-AU" dirty="0"/>
          </a:p>
        </p:txBody>
      </p:sp>
      <p:sp>
        <p:nvSpPr>
          <p:cNvPr id="36" name="TextBox 35"/>
          <p:cNvSpPr txBox="1"/>
          <p:nvPr/>
        </p:nvSpPr>
        <p:spPr>
          <a:xfrm>
            <a:off x="7095055" y="3097671"/>
            <a:ext cx="144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Glenelg</a:t>
            </a:r>
            <a:endParaRPr lang="en-AU" dirty="0"/>
          </a:p>
        </p:txBody>
      </p:sp>
      <p:sp>
        <p:nvSpPr>
          <p:cNvPr id="37" name="TextBox 36"/>
          <p:cNvSpPr txBox="1"/>
          <p:nvPr/>
        </p:nvSpPr>
        <p:spPr>
          <a:xfrm>
            <a:off x="9381548" y="5121405"/>
            <a:ext cx="144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Brighton</a:t>
            </a:r>
            <a:endParaRPr lang="en-AU" dirty="0"/>
          </a:p>
        </p:txBody>
      </p:sp>
      <p:sp>
        <p:nvSpPr>
          <p:cNvPr id="38" name="TextBox 37"/>
          <p:cNvSpPr txBox="1"/>
          <p:nvPr/>
        </p:nvSpPr>
        <p:spPr>
          <a:xfrm>
            <a:off x="1548899" y="6123027"/>
            <a:ext cx="2907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Predominant wind direction</a:t>
            </a:r>
            <a:endParaRPr lang="en-AU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712191" y="3753853"/>
            <a:ext cx="744454" cy="226193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062925" y="3753852"/>
            <a:ext cx="744454" cy="226193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413659" y="3724551"/>
            <a:ext cx="744454" cy="226193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73902" y="6123027"/>
            <a:ext cx="1748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(South Easterly)</a:t>
            </a:r>
            <a:endParaRPr lang="en-AU" dirty="0"/>
          </a:p>
        </p:txBody>
      </p:sp>
      <p:grpSp>
        <p:nvGrpSpPr>
          <p:cNvPr id="45" name="Group 44"/>
          <p:cNvGrpSpPr/>
          <p:nvPr/>
        </p:nvGrpSpPr>
        <p:grpSpPr>
          <a:xfrm>
            <a:off x="8698646" y="435688"/>
            <a:ext cx="2874031" cy="1013004"/>
            <a:chOff x="8698646" y="435688"/>
            <a:chExt cx="2874031" cy="1013004"/>
          </a:xfrm>
        </p:grpSpPr>
        <p:sp>
          <p:nvSpPr>
            <p:cNvPr id="27" name="TextBox 26"/>
            <p:cNvSpPr txBox="1"/>
            <p:nvPr/>
          </p:nvSpPr>
          <p:spPr>
            <a:xfrm>
              <a:off x="8698646" y="435688"/>
              <a:ext cx="15471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200" dirty="0" smtClean="0">
                  <a:solidFill>
                    <a:schemeClr val="accent4">
                      <a:lumMod val="75000"/>
                    </a:schemeClr>
                  </a:solidFill>
                </a:rPr>
                <a:t>Land</a:t>
              </a:r>
              <a:endParaRPr lang="en-AU" sz="3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7974" y="443989"/>
              <a:ext cx="1004703" cy="1004703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4401648" y="1834672"/>
            <a:ext cx="4967208" cy="3050149"/>
            <a:chOff x="4401648" y="1834672"/>
            <a:chExt cx="4967208" cy="3050149"/>
          </a:xfrm>
        </p:grpSpPr>
        <p:cxnSp>
          <p:nvCxnSpPr>
            <p:cNvPr id="34" name="Straight Arrow Connector 33"/>
            <p:cNvCxnSpPr/>
            <p:nvPr/>
          </p:nvCxnSpPr>
          <p:spPr>
            <a:xfrm flipH="1" flipV="1">
              <a:off x="7175197" y="2222695"/>
              <a:ext cx="2193659" cy="2662126"/>
            </a:xfrm>
            <a:prstGeom prst="straightConnector1">
              <a:avLst/>
            </a:prstGeom>
            <a:ln w="3810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4401648" y="1834672"/>
              <a:ext cx="2970501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solidFill>
                    <a:schemeClr val="accent4">
                      <a:lumMod val="75000"/>
                    </a:schemeClr>
                  </a:solidFill>
                </a:rPr>
                <a:t>Direction of sand transported by wind and waves…. called </a:t>
              </a:r>
              <a:r>
                <a:rPr lang="en-AU" sz="3200" dirty="0" smtClean="0">
                  <a:solidFill>
                    <a:schemeClr val="accent4">
                      <a:lumMod val="75000"/>
                    </a:schemeClr>
                  </a:solidFill>
                </a:rPr>
                <a:t>Longshore Drift</a:t>
              </a:r>
              <a:endParaRPr lang="en-AU" sz="32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411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12506" cy="33169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1576"/>
            <a:ext cx="7620000" cy="5543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2140633"/>
            <a:ext cx="5556739" cy="37044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246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23007" y="523985"/>
            <a:ext cx="11414729" cy="1136350"/>
            <a:chOff x="323007" y="523985"/>
            <a:chExt cx="11414729" cy="1136350"/>
          </a:xfrm>
        </p:grpSpPr>
        <p:sp>
          <p:nvSpPr>
            <p:cNvPr id="4" name="Rectangle 3"/>
            <p:cNvSpPr/>
            <p:nvPr/>
          </p:nvSpPr>
          <p:spPr>
            <a:xfrm>
              <a:off x="323007" y="523985"/>
              <a:ext cx="841303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AU" sz="3800" b="1" dirty="0" smtClean="0"/>
                <a:t>$10m bill to truck sand for our beaches </a:t>
              </a:r>
              <a:endParaRPr lang="en-AU" sz="38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3536" y="643303"/>
              <a:ext cx="3124200" cy="6477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9791943" y="1291003"/>
              <a:ext cx="14911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AU" dirty="0" smtClean="0"/>
                <a:t>April 11, 2011</a:t>
              </a:r>
              <a:endParaRPr lang="en-AU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23" y="1231871"/>
            <a:ext cx="8855005" cy="49860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610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56117" cy="69574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886" y="-2487871"/>
            <a:ext cx="12356117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/>
              <a:t>The State Government is close to starting construction of a $23 million pipeline that will limit the need to truck sand.</a:t>
            </a:r>
          </a:p>
          <a:p>
            <a:r>
              <a:rPr lang="en-AU" sz="3600" dirty="0" smtClean="0"/>
              <a:t>Figures provided to Parliament by Environment and Conservation Minister Paul </a:t>
            </a:r>
            <a:r>
              <a:rPr lang="en-AU" sz="3600" dirty="0" err="1" smtClean="0"/>
              <a:t>Caica</a:t>
            </a:r>
            <a:r>
              <a:rPr lang="en-AU" sz="3600" dirty="0" smtClean="0"/>
              <a:t> show 1.73 million cubic metres and sand have been moved at a cost of $10.3 million since the 2001-02 financial year.</a:t>
            </a:r>
          </a:p>
          <a:p>
            <a:r>
              <a:rPr lang="en-AU" sz="3600" dirty="0" smtClean="0"/>
              <a:t>The sand is shifted between Adelaide's western and northern beaches, including Glenelg, West Beach and Semaphore, to repair erosion damage.</a:t>
            </a:r>
          </a:p>
          <a:p>
            <a:r>
              <a:rPr lang="en-AU" sz="3600" dirty="0" smtClean="0"/>
              <a:t>The Government is in the final stages of tendering to build a 9km pipeline to pump and discharge sand along the busiest sections of the coast. It follows the abandoning of plans for a 22km pipeline due to the high cost. Trucking will continue on sections the Government designates "less busy".</a:t>
            </a:r>
          </a:p>
          <a:p>
            <a:r>
              <a:rPr lang="en-AU" sz="3600" dirty="0" smtClean="0"/>
              <a:t>The Liberal MP for the Glenelg-based seat of Morphett, Duncan </a:t>
            </a:r>
            <a:r>
              <a:rPr lang="en-AU" sz="3600" dirty="0" err="1" smtClean="0"/>
              <a:t>McFetridge</a:t>
            </a:r>
            <a:r>
              <a:rPr lang="en-AU" sz="3600" dirty="0" smtClean="0"/>
              <a:t>, said the full pipeline should be built to avoid substantial long-term running costs.</a:t>
            </a:r>
          </a:p>
          <a:p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94961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7" y="-25069"/>
            <a:ext cx="10410092" cy="69331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9" name="Group 8"/>
          <p:cNvGrpSpPr/>
          <p:nvPr/>
        </p:nvGrpSpPr>
        <p:grpSpPr>
          <a:xfrm>
            <a:off x="1012874" y="928469"/>
            <a:ext cx="9383151" cy="3545057"/>
            <a:chOff x="1012874" y="928469"/>
            <a:chExt cx="9383151" cy="3545057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855742" y="2498129"/>
              <a:ext cx="1069144" cy="197539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012874" y="928469"/>
              <a:ext cx="938315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600" dirty="0" smtClean="0"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Groyne built to stop the northward moving sand from blocking the entrance to the multimillion Holdfast Shores Marina complex</a:t>
              </a:r>
              <a:endParaRPr lang="en-AU" sz="36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272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7" y="-25069"/>
            <a:ext cx="10410092" cy="69331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 flipH="1">
            <a:off x="2363372" y="2498129"/>
            <a:ext cx="492370" cy="18206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2874" y="928469"/>
            <a:ext cx="93831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 dredging boat removes sand that has come around the groyne and pumps it away from the mouth of the marina.</a:t>
            </a:r>
            <a:endParaRPr lang="en-AU" sz="3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67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192</Words>
  <Application>Microsoft Office PowerPoint</Application>
  <PresentationFormat>Widescreen</PresentationFormat>
  <Paragraphs>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Restall</dc:creator>
  <cp:lastModifiedBy>Heather Restall</cp:lastModifiedBy>
  <cp:revision>21</cp:revision>
  <dcterms:created xsi:type="dcterms:W3CDTF">2014-10-12T03:47:09Z</dcterms:created>
  <dcterms:modified xsi:type="dcterms:W3CDTF">2014-10-12T10:08:41Z</dcterms:modified>
</cp:coreProperties>
</file>